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PT Sans Narrow"/>
      <p:regular r:id="rId21"/>
      <p:bold r:id="rId22"/>
    </p:embeddedFont>
    <p:embeddedFont>
      <p:font typeface="Roboto Mono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PTSansNarrow-bold.fntdata"/><Relationship Id="rId21" Type="http://schemas.openxmlformats.org/officeDocument/2006/relationships/font" Target="fonts/PTSansNarrow-regular.fntdata"/><Relationship Id="rId24" Type="http://schemas.openxmlformats.org/officeDocument/2006/relationships/font" Target="fonts/RobotoMono-bold.fntdata"/><Relationship Id="rId23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boldItalic.fntdata"/><Relationship Id="rId25" Type="http://schemas.openxmlformats.org/officeDocument/2006/relationships/font" Target="fonts/RobotoMono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46ad55dc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946ad55d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e68f23b12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8e68f23b1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c8b3e41fd_2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8c8b3e41fd_2_5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c8b3e41fd_2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8c8b3e41fd_2_6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46d04d02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946d04d0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46d04d028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946d04d02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46d04d028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946d04d02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c8b3e41fd_2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8c8b3e41fd_2_8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46d04d028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946d04d02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46ad55dc1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946ad55dc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apers.nips.cc/paper/5021-distributed-representations-of-words-and-phrases-and-their-compositionality.pdf" TargetMode="External"/><Relationship Id="rId4" Type="http://schemas.openxmlformats.org/officeDocument/2006/relationships/hyperlink" Target="https://nlp.stanford.edu/pubs/glove.pdf" TargetMode="External"/><Relationship Id="rId5" Type="http://schemas.openxmlformats.org/officeDocument/2006/relationships/hyperlink" Target="https://arxiv.org/abs/1705.02364" TargetMode="External"/><Relationship Id="rId6" Type="http://schemas.openxmlformats.org/officeDocument/2006/relationships/hyperlink" Target="https://arxiv.org/abs/1803.11175" TargetMode="External"/><Relationship Id="rId7" Type="http://schemas.openxmlformats.org/officeDocument/2006/relationships/hyperlink" Target="https://arxiv.org/abs/1802.05365" TargetMode="External"/><Relationship Id="rId8" Type="http://schemas.openxmlformats.org/officeDocument/2006/relationships/hyperlink" Target="https://arxiv.org/abs/1810.0480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564175" y="1612850"/>
            <a:ext cx="80166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Document Similarity based Search using Tensorflow Models &amp; ElasticSearch</a:t>
            </a:r>
            <a:endParaRPr sz="43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Vidya Srikanth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966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DEMO </a:t>
            </a:r>
            <a:endParaRPr/>
          </a:p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362550" y="669125"/>
            <a:ext cx="84327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Querying indexed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documents in ElasticSearch with sentence embeddings for query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50" y="1042650"/>
            <a:ext cx="7561247" cy="368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/>
          <p:nvPr/>
        </p:nvSpPr>
        <p:spPr>
          <a:xfrm>
            <a:off x="4605150" y="2287825"/>
            <a:ext cx="1035300" cy="7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4627350" y="3403400"/>
            <a:ext cx="1035300" cy="7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KEY INSIGHTS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284200" y="1025175"/>
            <a:ext cx="8520600" cy="3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ElasticSearch provides </a:t>
            </a:r>
            <a:r>
              <a:rPr lang="en" sz="1500"/>
              <a:t>scalable</a:t>
            </a:r>
            <a:r>
              <a:rPr lang="en" sz="1500"/>
              <a:t> search and indexing with ability to include ML/NLP plugins for future needs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Kibana which is part of elastic stack can be used to provide visualizations and dashboards for e.g. summaries and aggregates of indexed data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Linguistic context of query text can be handled well Google’s TensorFlow based encoding schemes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Using ElasticSearch and NLP text encoding models we can perform efficient searches and compute match scores efficiently for each response against queries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Using document similarity process, responses from &lt;test </a:t>
            </a:r>
            <a:r>
              <a:rPr lang="en" sz="1500"/>
              <a:t>requirements&gt;</a:t>
            </a:r>
            <a:r>
              <a:rPr lang="en" sz="1500"/>
              <a:t> can be matched to determine a score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3" name="Google Shape;73;p14"/>
          <p:cNvSpPr txBox="1"/>
          <p:nvPr>
            <p:ph idx="2" type="body"/>
          </p:nvPr>
        </p:nvSpPr>
        <p:spPr>
          <a:xfrm>
            <a:off x="1457750" y="1282400"/>
            <a:ext cx="69201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Problem Statement &amp; Approach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Embedding Models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Computing Document Similarity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" sz="2000"/>
              <a:t>Demo SetupData Preparation &amp; Processing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" sz="2000"/>
              <a:t>Conclusion</a:t>
            </a:r>
            <a:endParaRPr/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PROBLEM STATEMENT AND APPROACH</a:t>
            </a:r>
            <a:endParaRPr/>
          </a:p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60150" y="1152425"/>
            <a:ext cx="8423700" cy="3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Noto Sans Symbols"/>
              <a:buChar char="▪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Current Use Case: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Noto Sans Symbols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Query which responses (called “documents”) and what sections of such responses have phrases or sentences (called “query”) that cover the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test criteria as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outlined in testing standards requirements to produce a match (or coverage) score for each response?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Noto Sans Symbols"/>
              <a:buChar char="▪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Approach: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Noto Sans Symbols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Document Similarity Search: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Noto Sans Symbols"/>
              <a:buChar char="■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Naive approach ranks documents based on how many words they share with query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Noto Sans Symbols"/>
              <a:buChar char="■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More robust approach accounts for syntax and semantic content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Noto Sans Symbols"/>
              <a:buChar char="■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Natural language processing (NLP) community uses techniques called “text embedding”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Noto Sans Symbols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Convert or encode text (words or sentences) as numeric vectors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Noto Sans Symbols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Capture “linguistic content” and better assess similarity between a query and a set of documents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Noto Sans Symbols"/>
              <a:buChar char="▪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Demo will cover how we can use Google’s TensorFlow model called Universal Sentence Encoder (USE) to create text embeddings and use robust Elasticsearch platform to support similarity search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Embedding Models</a:t>
            </a:r>
            <a:endParaRPr/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361875" y="1191300"/>
            <a:ext cx="8151600" cy="3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500"/>
              <a:buChar char="●"/>
            </a:pPr>
            <a:r>
              <a:rPr lang="en" sz="1500">
                <a:solidFill>
                  <a:srgbClr val="343741"/>
                </a:solidFill>
                <a:highlight>
                  <a:srgbClr val="FFFFFF"/>
                </a:highlight>
              </a:rPr>
              <a:t>Word embedding model represents a word as a dense numeric vector to capture semantic properties of the word using large corpus of text (such as Wikipedia or Common Crawl)</a:t>
            </a:r>
            <a:endParaRPr sz="15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500"/>
              <a:buChar char="○"/>
            </a:pPr>
            <a:r>
              <a:rPr lang="en" sz="1500">
                <a:solidFill>
                  <a:srgbClr val="343741"/>
                </a:solidFill>
                <a:highlight>
                  <a:srgbClr val="FFFFFF"/>
                </a:highlight>
              </a:rPr>
              <a:t>Words whose vectors are close together should be similar in terms of semantic meaning. </a:t>
            </a:r>
            <a:endParaRPr sz="15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500"/>
              <a:buChar char="○"/>
            </a:pPr>
            <a:r>
              <a:rPr lang="en" sz="1500">
                <a:solidFill>
                  <a:srgbClr val="343741"/>
                </a:solidFill>
                <a:highlight>
                  <a:srgbClr val="FFFFFF"/>
                </a:highlight>
              </a:rPr>
              <a:t>Context each word appears in determines its vector representation</a:t>
            </a:r>
            <a:endParaRPr sz="15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500"/>
              <a:buChar char="○"/>
            </a:pPr>
            <a:r>
              <a:rPr lang="en" sz="1500">
                <a:solidFill>
                  <a:srgbClr val="343741"/>
                </a:solidFill>
                <a:highlight>
                  <a:srgbClr val="FFFFFF"/>
                </a:highlight>
              </a:rPr>
              <a:t>Examples include </a:t>
            </a:r>
            <a:r>
              <a:rPr lang="en" sz="1500" u="sng">
                <a:solidFill>
                  <a:srgbClr val="0077CC"/>
                </a:solidFill>
                <a:highlight>
                  <a:srgbClr val="FFFFFF"/>
                </a:highlight>
                <a:hlinkClick r:id="rId3"/>
              </a:rPr>
              <a:t>word2vec</a:t>
            </a:r>
            <a:r>
              <a:rPr lang="en" sz="1500">
                <a:solidFill>
                  <a:srgbClr val="343741"/>
                </a:solidFill>
                <a:highlight>
                  <a:srgbClr val="FFFFFF"/>
                </a:highlight>
              </a:rPr>
              <a:t> (uses neural network prediction) and </a:t>
            </a:r>
            <a:r>
              <a:rPr lang="en" sz="1500" u="sng">
                <a:solidFill>
                  <a:srgbClr val="0077CC"/>
                </a:solidFill>
                <a:highlight>
                  <a:srgbClr val="FFFFFF"/>
                </a:highlight>
                <a:hlinkClick r:id="rId4"/>
              </a:rPr>
              <a:t>GloVe</a:t>
            </a:r>
            <a:r>
              <a:rPr lang="en" sz="1500">
                <a:solidFill>
                  <a:srgbClr val="343741"/>
                </a:solidFill>
                <a:highlight>
                  <a:srgbClr val="FFFFFF"/>
                </a:highlight>
              </a:rPr>
              <a:t> (word co-</a:t>
            </a:r>
            <a:r>
              <a:rPr lang="en" sz="1500">
                <a:solidFill>
                  <a:srgbClr val="343741"/>
                </a:solidFill>
                <a:highlight>
                  <a:srgbClr val="FFFFFF"/>
                </a:highlight>
              </a:rPr>
              <a:t>occurrence</a:t>
            </a:r>
            <a:r>
              <a:rPr lang="en" sz="1500">
                <a:solidFill>
                  <a:srgbClr val="343741"/>
                </a:solidFill>
                <a:highlight>
                  <a:srgbClr val="FFFFFF"/>
                </a:highlight>
              </a:rPr>
              <a:t> models)  </a:t>
            </a:r>
            <a:endParaRPr sz="15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800"/>
              <a:buChar char="●"/>
            </a:pPr>
            <a:r>
              <a:rPr lang="en" sz="1600">
                <a:highlight>
                  <a:srgbClr val="FFFFFF"/>
                </a:highlight>
              </a:rPr>
              <a:t>Sentence embedding models use </a:t>
            </a:r>
            <a:r>
              <a:rPr lang="en" sz="1500">
                <a:solidFill>
                  <a:srgbClr val="343741"/>
                </a:solidFill>
                <a:highlight>
                  <a:srgbClr val="FFFFFF"/>
                </a:highlight>
              </a:rPr>
              <a:t>complex neural network architectures to capture semantic information for longer text segments (sentences, phrases, short paragraphs)</a:t>
            </a:r>
            <a:endParaRPr sz="15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100"/>
              <a:buChar char="○"/>
            </a:pPr>
            <a:r>
              <a:rPr lang="en" sz="1500">
                <a:solidFill>
                  <a:srgbClr val="343741"/>
                </a:solidFill>
                <a:highlight>
                  <a:srgbClr val="FFFFFF"/>
                </a:highlight>
              </a:rPr>
              <a:t>Models convert sentence to produce vectors for each word and entire sentence</a:t>
            </a:r>
            <a:endParaRPr sz="15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100"/>
              <a:buChar char="○"/>
            </a:pPr>
            <a:r>
              <a:rPr lang="en" sz="1500">
                <a:solidFill>
                  <a:srgbClr val="343741"/>
                </a:solidFill>
                <a:highlight>
                  <a:srgbClr val="FFFFFF"/>
                </a:highlight>
              </a:rPr>
              <a:t>Pre-trained models are available from variety of sources </a:t>
            </a:r>
            <a:endParaRPr sz="15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100"/>
              <a:buChar char="○"/>
            </a:pPr>
            <a:r>
              <a:rPr lang="en" sz="1500">
                <a:solidFill>
                  <a:srgbClr val="343741"/>
                </a:solidFill>
                <a:highlight>
                  <a:srgbClr val="FFFFFF"/>
                </a:highlight>
              </a:rPr>
              <a:t>Examples: </a:t>
            </a:r>
            <a:r>
              <a:rPr lang="en" sz="1500" u="sng">
                <a:solidFill>
                  <a:srgbClr val="0077CC"/>
                </a:solidFill>
                <a:highlight>
                  <a:srgbClr val="FFFFFF"/>
                </a:highlight>
                <a:hlinkClick r:id="rId5"/>
              </a:rPr>
              <a:t>InferSent</a:t>
            </a:r>
            <a:r>
              <a:rPr lang="en" sz="1500">
                <a:solidFill>
                  <a:srgbClr val="343741"/>
                </a:solidFill>
                <a:highlight>
                  <a:srgbClr val="FFFFFF"/>
                </a:highlight>
              </a:rPr>
              <a:t>, </a:t>
            </a:r>
            <a:r>
              <a:rPr lang="en" sz="1500" u="sng">
                <a:solidFill>
                  <a:srgbClr val="0077CC"/>
                </a:solidFill>
                <a:highlight>
                  <a:srgbClr val="FFFFFF"/>
                </a:highlight>
                <a:hlinkClick r:id="rId6"/>
              </a:rPr>
              <a:t>Universal Sentence Encoder</a:t>
            </a:r>
            <a:r>
              <a:rPr lang="en" sz="1500">
                <a:solidFill>
                  <a:srgbClr val="343741"/>
                </a:solidFill>
                <a:highlight>
                  <a:srgbClr val="FFFFFF"/>
                </a:highlight>
              </a:rPr>
              <a:t>, </a:t>
            </a:r>
            <a:r>
              <a:rPr lang="en" sz="1500" u="sng">
                <a:solidFill>
                  <a:srgbClr val="0077CC"/>
                </a:solidFill>
                <a:highlight>
                  <a:srgbClr val="FFFFFF"/>
                </a:highlight>
                <a:hlinkClick r:id="rId7"/>
              </a:rPr>
              <a:t>ELMo</a:t>
            </a:r>
            <a:r>
              <a:rPr lang="en" sz="1500">
                <a:solidFill>
                  <a:srgbClr val="343741"/>
                </a:solidFill>
                <a:highlight>
                  <a:srgbClr val="FFFFFF"/>
                </a:highlight>
              </a:rPr>
              <a:t>, and </a:t>
            </a:r>
            <a:r>
              <a:rPr lang="en" sz="1500" u="sng">
                <a:solidFill>
                  <a:srgbClr val="0077CC"/>
                </a:solidFill>
                <a:highlight>
                  <a:srgbClr val="FFFFFF"/>
                </a:highlight>
                <a:hlinkClick r:id="rId8"/>
              </a:rPr>
              <a:t>BERT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Embedding Models</a:t>
            </a:r>
            <a:endParaRPr/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352050" y="1194575"/>
            <a:ext cx="8151600" cy="3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500"/>
              <a:buChar char="●"/>
            </a:pPr>
            <a:r>
              <a:rPr lang="en" sz="1500">
                <a:solidFill>
                  <a:srgbClr val="343741"/>
                </a:solidFill>
                <a:highlight>
                  <a:srgbClr val="FFFFFF"/>
                </a:highlight>
              </a:rPr>
              <a:t>Traditional index searches treat each words in the vocabulary as a dimension of vector</a:t>
            </a:r>
            <a:endParaRPr sz="15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500"/>
              <a:buChar char="○"/>
            </a:pPr>
            <a:r>
              <a:rPr lang="en" sz="1500">
                <a:solidFill>
                  <a:srgbClr val="343741"/>
                </a:solidFill>
                <a:highlight>
                  <a:srgbClr val="FFFFFF"/>
                </a:highlight>
              </a:rPr>
              <a:t>Match score computed based on number of times each term in the vocabulary appears in documents without considering sentence structure (called "bag of words") </a:t>
            </a:r>
            <a:endParaRPr sz="15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500"/>
              <a:buChar char="○"/>
            </a:pPr>
            <a:r>
              <a:rPr lang="en" sz="1500">
                <a:solidFill>
                  <a:srgbClr val="343741"/>
                </a:solidFill>
                <a:highlight>
                  <a:srgbClr val="FFFFFF"/>
                </a:highlight>
              </a:rPr>
              <a:t>Results in a very sparse matrix (Lots of zeros) and high dimensional space </a:t>
            </a:r>
            <a:endParaRPr sz="15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500"/>
              <a:buChar char="●"/>
            </a:pPr>
            <a:r>
              <a:rPr lang="en" sz="1500">
                <a:solidFill>
                  <a:srgbClr val="343741"/>
                </a:solidFill>
                <a:highlight>
                  <a:srgbClr val="FFFFFF"/>
                </a:highlight>
              </a:rPr>
              <a:t>Text embeddings map words/sentences to a dense and relatively low-dimensional (100-1000 dimensions) for modeling its semantic meaning</a:t>
            </a:r>
            <a:endParaRPr sz="15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500"/>
              <a:buChar char="○"/>
            </a:pPr>
            <a:r>
              <a:rPr lang="en" sz="1500">
                <a:solidFill>
                  <a:srgbClr val="343741"/>
                </a:solidFill>
                <a:highlight>
                  <a:srgbClr val="FFFFFF"/>
                </a:highlight>
              </a:rPr>
              <a:t>Synonymous words and phrases end up with as similar vectors representation</a:t>
            </a:r>
            <a:endParaRPr sz="15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500"/>
              <a:buChar char="○"/>
            </a:pPr>
            <a:r>
              <a:rPr lang="en" sz="1500">
                <a:solidFill>
                  <a:srgbClr val="343741"/>
                </a:solidFill>
                <a:highlight>
                  <a:srgbClr val="FFFFFF"/>
                </a:highlight>
              </a:rPr>
              <a:t>Sentence embeddings can account for word order when determining the vector representation and commonly used to represent text less than a short paragraph</a:t>
            </a:r>
            <a:endParaRPr sz="15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Demo Data and Flow</a:t>
            </a:r>
            <a:endParaRPr/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199650" y="1194575"/>
            <a:ext cx="5890800" cy="3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300"/>
              <a:buChar char="●"/>
            </a:pPr>
            <a:r>
              <a:rPr lang="en" sz="1300">
                <a:solidFill>
                  <a:srgbClr val="343741"/>
                </a:solidFill>
                <a:highlight>
                  <a:srgbClr val="FFFFFF"/>
                </a:highlight>
              </a:rPr>
              <a:t>Corpus of ~20K posts of questions and their answers from Stackoverflow</a:t>
            </a:r>
            <a:endParaRPr sz="13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300"/>
              <a:buChar char="●"/>
            </a:pPr>
            <a:r>
              <a:rPr lang="en" sz="1300">
                <a:solidFill>
                  <a:srgbClr val="343741"/>
                </a:solidFill>
                <a:highlight>
                  <a:srgbClr val="FFFFFF"/>
                </a:highlight>
              </a:rPr>
              <a:t>User asks a question and system retrieves the most similar question in order to help them find an answer quickly</a:t>
            </a:r>
            <a:endParaRPr sz="13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300"/>
              <a:buChar char="●"/>
            </a:pPr>
            <a:r>
              <a:rPr lang="en" sz="1300">
                <a:solidFill>
                  <a:srgbClr val="343741"/>
                </a:solidFill>
                <a:highlight>
                  <a:srgbClr val="FFFFFF"/>
                </a:highlight>
              </a:rPr>
              <a:t>Indexing and text embeddings to the rescue to allow for retrieving similar questions!</a:t>
            </a:r>
            <a:endParaRPr sz="13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300"/>
              <a:buChar char="○"/>
            </a:pPr>
            <a:r>
              <a:rPr lang="en" sz="1300">
                <a:solidFill>
                  <a:srgbClr val="343741"/>
                </a:solidFill>
                <a:highlight>
                  <a:srgbClr val="FFFFFF"/>
                </a:highlight>
              </a:rPr>
              <a:t>Index all posts in ElasticSearch but during indexing we run the title and body text through a sentence embedding model to produce a numeric vector!</a:t>
            </a:r>
            <a:endParaRPr sz="13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300"/>
              <a:buChar char="○"/>
            </a:pPr>
            <a:r>
              <a:rPr lang="en" sz="1300">
                <a:solidFill>
                  <a:srgbClr val="343741"/>
                </a:solidFill>
                <a:highlight>
                  <a:srgbClr val="FFFFFF"/>
                </a:highlight>
              </a:rPr>
              <a:t>User enters a query that uses the same sentence embedding model to produce a vector. </a:t>
            </a:r>
            <a:endParaRPr sz="13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300"/>
              <a:buChar char="○"/>
            </a:pPr>
            <a:r>
              <a:rPr lang="en" sz="1300">
                <a:solidFill>
                  <a:srgbClr val="343741"/>
                </a:solidFill>
                <a:highlight>
                  <a:srgbClr val="FFFFFF"/>
                </a:highlight>
              </a:rPr>
              <a:t>To rank the responses, we calculate the vector similarity between each question and the query vector! </a:t>
            </a:r>
            <a:endParaRPr sz="13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300"/>
              <a:buChar char="○"/>
            </a:pPr>
            <a:r>
              <a:rPr lang="en" sz="1300">
                <a:solidFill>
                  <a:srgbClr val="343741"/>
                </a:solidFill>
                <a:highlight>
                  <a:srgbClr val="FFFFFF"/>
                </a:highlight>
              </a:rPr>
              <a:t>When comparing embedding vectors, we use cosine similarity metric (which computes the cosine of the angle between the embedding vectors, value ranges from -1.0 to +1.0)</a:t>
            </a:r>
            <a:endParaRPr sz="13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275" y="1310550"/>
            <a:ext cx="2672374" cy="6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</a:blip>
          <a:srcRect b="0" l="0" r="0" t="50000"/>
          <a:stretch/>
        </p:blipFill>
        <p:spPr>
          <a:xfrm>
            <a:off x="6288275" y="2793205"/>
            <a:ext cx="2781424" cy="9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6320400" y="1917175"/>
            <a:ext cx="25119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Suppose x, y are the encoding vectors for document and query: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x=[5, 0, 3 ,0, 2, 0, 0, 2, 0, 0]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y=[3, 0, 2, 0, 1, 1, 0, 1, 0, 1] 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&amp; y are very similar 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because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similarity metric is very close to 1!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6113600" y="1284725"/>
            <a:ext cx="3032700" cy="3233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34650" y="1698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DEMO DATASETS &amp; FLOW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212150" y="751700"/>
            <a:ext cx="5171400" cy="3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Stackoverflow ~18K posts with Q&amp;A in json format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Both title and body text fields in each post used to used to create the text embedding vector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a 3 node ElasticSearch + 1 node Kibana cluster  using docker-compose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Python app to index and query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Downloads the USE model from TensorFlow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Loads USE model in memory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</a:t>
            </a:r>
            <a:r>
              <a:rPr lang="en" sz="1400"/>
              <a:t>ndexes all 18K posts </a:t>
            </a:r>
            <a:r>
              <a:rPr lang="en"/>
              <a:t>with mappings specified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</a:t>
            </a:r>
            <a:r>
              <a:rPr lang="en" sz="1400"/>
              <a:t>ompute embedding vector for each </a:t>
            </a:r>
            <a:r>
              <a:rPr lang="en"/>
              <a:t>post (document)</a:t>
            </a:r>
            <a:r>
              <a:rPr lang="en" sz="1400"/>
              <a:t> as it is being indexed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Run free text query to find best match to similar questions in corpus of posts!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5297800" y="152600"/>
            <a:ext cx="3797400" cy="311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Example of indexed document in Elasticsearch: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"_index" : "stack_overflow_q_and_a",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"_type" : "_doc",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"_id" : "vrpCHXQBvI6XCcWL0gj5",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"_score" : null,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"_source" : {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  "user" : "17766",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  "tags" : [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    "database",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    "database-design"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  ],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  "questionId" : "158392",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  "creationDate" : "2008-10-01T16:10:15.770",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  "title" : "Primary Key versus Unique Constraint?",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  "acceptedAnswerId" : "158432",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  "type" : "question",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  "body" : "I'm currently designing a brand new database. In school, we always learned to put a primary key in each table. I read a lot of articles/ discussions/ newsgroups posts saying that it's better to use unique constraint (aka unique index for some db) instead of PK. What's your point of view? ",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" sz="6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"title_vector" : [</a:t>
            </a:r>
            <a:endParaRPr sz="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 0.03238431364297867,</a:t>
            </a:r>
            <a:endParaRPr sz="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 -0.028896398842334747,</a:t>
            </a:r>
            <a:endParaRPr sz="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 -0.030291272327303886,</a:t>
            </a:r>
            <a:endParaRPr sz="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 -0.0491764172911644,</a:t>
            </a:r>
            <a:endParaRPr sz="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6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  0.016004957258701324</a:t>
            </a:r>
            <a:endParaRPr sz="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  ]</a:t>
            </a:r>
            <a:endParaRPr sz="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endParaRPr sz="1100"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800" y="3433050"/>
            <a:ext cx="3743175" cy="12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30375" y="34020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DEMO </a:t>
            </a:r>
            <a:endParaRPr/>
          </a:p>
        </p:txBody>
      </p:sp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25" y="1293725"/>
            <a:ext cx="6532576" cy="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773" y="2265300"/>
            <a:ext cx="8478577" cy="250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359275" y="938775"/>
            <a:ext cx="40527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Run ElasticSearch in Docker Containers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359275" y="1943525"/>
            <a:ext cx="80640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Index documents in ElasticSearch and compute sentence embeddings for each title and body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2311850" y="3496700"/>
            <a:ext cx="3921600" cy="307800"/>
          </a:xfrm>
          <a:prstGeom prst="wedgeRoundRectCallout">
            <a:avLst>
              <a:gd fmla="val -73893" name="adj1"/>
              <a:gd fmla="val 201194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 score = 1 + (cosine similarity score)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966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DEMO </a:t>
            </a:r>
            <a:endParaRPr/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362550" y="669125"/>
            <a:ext cx="84327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ndexed documents in ElasticSearch with sentence embeddings for each document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75" y="1003625"/>
            <a:ext cx="8313077" cy="354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/>
          <p:nvPr/>
        </p:nvSpPr>
        <p:spPr>
          <a:xfrm>
            <a:off x="1951475" y="2300925"/>
            <a:ext cx="6709500" cy="18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